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2" r:id="rId6"/>
    <p:sldId id="283" r:id="rId7"/>
    <p:sldId id="293" r:id="rId8"/>
    <p:sldId id="261" r:id="rId9"/>
    <p:sldId id="262" r:id="rId10"/>
    <p:sldId id="284" r:id="rId11"/>
    <p:sldId id="297" r:id="rId12"/>
    <p:sldId id="298" r:id="rId13"/>
    <p:sldId id="299" r:id="rId14"/>
    <p:sldId id="300" r:id="rId15"/>
    <p:sldId id="263" r:id="rId16"/>
    <p:sldId id="266" r:id="rId17"/>
    <p:sldId id="277" r:id="rId18"/>
    <p:sldId id="278" r:id="rId19"/>
    <p:sldId id="295" r:id="rId20"/>
    <p:sldId id="301" r:id="rId21"/>
    <p:sldId id="304" r:id="rId22"/>
    <p:sldId id="303" r:id="rId23"/>
    <p:sldId id="302" r:id="rId24"/>
    <p:sldId id="305" r:id="rId25"/>
    <p:sldId id="260" r:id="rId26"/>
    <p:sldId id="294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2885D-7E2B-43D0-B654-FCA5C240FEDE}" type="datetimeFigureOut">
              <a:rPr lang="en-IN" smtClean="0"/>
              <a:t>06-06-2023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458E3-2C54-45C9-B7E3-79D283A27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12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98C0-8431-55A6-532A-E50AB306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8083C-FEF3-C5D9-6CDA-D2D2C3CB6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E1E3-12FB-BB6A-FAC4-E5C2EB52B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A4AC-CE43-4150-B911-6406BA3E7441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E89E5-0115-7622-40D0-A39886DA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B03D-EC08-3593-0A5F-805707AA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36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8E1B-D54C-D8FA-EFAE-ABA3DC96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CF61F-E8DB-8FD1-3C0B-3F1F2F269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696E-617E-990C-6C28-550A3239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74F2-222B-4B8B-A540-5FC55097E255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B505B-1B84-7BEC-8C2A-46019710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0DE6-BBF3-394D-9F4D-CF98721C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0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CDE8C-C300-53D5-2B37-A80F58C6F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0037E-CA13-CF0C-EF6B-751903F66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BDAC-0F7F-AA68-87FD-94C3D6E3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7171-39B3-4BE5-9EDB-A083C7E325F2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F009-53BD-0DBE-22BB-0199EB2D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EABC9-46F6-5951-A658-3BFE68DA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18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7B09-9DAD-3C2B-E371-6EAD5802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7002E-DDDE-CC9E-F518-AB62E60FE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A02D-D961-26FF-E28B-C78DC720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4DE8-2873-428A-8A06-AB1616A1132B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26A64-528C-AF2B-611E-6A49F88C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10B5-04F4-65DB-C19C-0C0EF631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42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720B-9335-042F-B18B-62BFD1A3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C8978-689B-770C-0814-209816D9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193B6-61AB-BDA3-8991-8B09FE51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6A7C-6E25-466F-923C-B99C705683AA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9A7A6-6900-7B76-C58A-64CE8BB3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CC4DA-781D-A938-E0B3-4EB287AF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80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29D2-BE8E-535A-7A71-1EC2C0A9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542A-D07A-06B6-FC56-7F8E21A1D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350A4-57DF-A9CA-B7A2-48DC0459C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9AB94-8777-1A81-E330-3D385EBB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02B8-619E-4A7C-A9C1-F402F20C788D}" type="datetime1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FE1C7-64A9-4FB4-7DE2-860F7CA0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92295-3F9C-6C8A-55BB-492516B9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61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07B1-CFB0-1897-AEB1-4DF36105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FB510-15CA-0388-0E98-B3B78AFC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9E749-DF5B-78E9-1897-22084D5FE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D0DFA-6783-9CA0-D07D-57C77A8B9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E9184-9C72-5847-42FE-662F277B8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310FC-2698-CB3C-E136-CCA178D4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E2BBF-B224-4074-92D8-362DA0D5B860}" type="datetime1">
              <a:rPr lang="en-IN" smtClean="0"/>
              <a:t>06-06-2023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BDAC5-541F-0602-317E-AB8AE632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5826D-87B8-173F-F045-65C6306F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53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B5DA-6685-D347-C823-D128DCC8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11B97-5072-1B49-F73C-49CE33C6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A9C8-E203-4239-8929-3EC07EEE1E49}" type="datetime1">
              <a:rPr lang="en-IN" smtClean="0"/>
              <a:t>06-06-2023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1CDF6-D50A-8D39-D62E-53A38F3E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4337D-E200-EB77-568D-AF2967D1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A1BA5-6ED4-768F-D5E5-47AAAA60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9D69-CDA7-4A35-B06C-1BCF1E016A41}" type="datetime1">
              <a:rPr lang="en-IN" smtClean="0"/>
              <a:t>06-06-2023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60946-6A9F-67EE-0571-1FFEA269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B7369-660C-1307-7C2C-B041461B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87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002F-C834-8C1A-E1EA-F2471F6D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5243-7EBF-6CE9-871C-5FFC358E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B0550-3A8A-AA0D-A39D-AD2A685FD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CDFE6-0195-FCAC-23CE-B160A8A7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2EA6-0B95-4838-8DAB-7F63E4C33E69}" type="datetime1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9E795-4218-68FE-03F2-C430CF7E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7C087-D384-D5DB-DE2B-BCEA173A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11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539B-15DE-6F9E-CF23-05116F13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206F8-5FE8-67A0-D888-79FA54D45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D8576-E7D3-0070-471A-0BBBD6F2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FF8E6-1B6E-C43C-13F7-9D589EBF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11EC-30DA-4C46-A9AB-ACE378C0C503}" type="datetime1">
              <a:rPr lang="en-IN" smtClean="0"/>
              <a:t>06-06-2023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0755B-3542-01BE-A405-09DF484A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A98FF-EFCE-9D49-8887-C04C88B4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0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DE744-3B02-4C05-21CC-52BD0703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6C99C-634B-858B-0A20-1AFDE1F46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C2875-D41D-DD0F-6D2F-04CF08531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BECF5-58AB-43AC-AE54-7A0EEE9B2FC0}" type="datetime1">
              <a:rPr lang="en-IN" smtClean="0"/>
              <a:t>06-06-2023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855B3-FC92-0326-D1FA-FF38E2B50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DE8D-5DC0-1811-6A93-DD584B66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8E851-CBA0-4ECE-BF65-ECE3FCC317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2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71FD-6B08-B143-3DA4-221D4049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76" y="406400"/>
            <a:ext cx="10614212" cy="2387600"/>
          </a:xfrm>
        </p:spPr>
        <p:txBody>
          <a:bodyPr>
            <a:normAutofit/>
          </a:bodyPr>
          <a:lstStyle/>
          <a:p>
            <a:r>
              <a:rPr lang="en-US" sz="4400" b="1">
                <a:latin typeface="Trebuchet MS" panose="020B0603020202020204" pitchFamily="34" charset="0"/>
              </a:rPr>
              <a:t>DOCUMENT VERIFICATION SYSTEM USING BLOCKCHAIN </a:t>
            </a:r>
            <a:endParaRPr lang="en-IN" sz="4400" b="1" dirty="0">
              <a:latin typeface="Trebuchet MS" panose="020B06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43F2C-D434-87CF-B318-8A660A5ED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305" y="3295277"/>
            <a:ext cx="8364071" cy="1985850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Trebuchet MS" panose="020B0603020202020204" pitchFamily="34" charset="0"/>
              </a:rPr>
              <a:t>Presented By:</a:t>
            </a:r>
          </a:p>
          <a:p>
            <a:r>
              <a:rPr lang="en-US">
                <a:latin typeface="Trebuchet MS" panose="020B0603020202020204" pitchFamily="34" charset="0"/>
              </a:rPr>
              <a:t>Mohamed Aslam A – 811720104060</a:t>
            </a:r>
          </a:p>
          <a:p>
            <a:r>
              <a:rPr lang="en-US">
                <a:latin typeface="Trebuchet MS" panose="020B0603020202020204" pitchFamily="34" charset="0"/>
              </a:rPr>
              <a:t>Mohamed Jameer N - 811720104061</a:t>
            </a:r>
          </a:p>
          <a:p>
            <a:r>
              <a:rPr lang="en-US">
                <a:latin typeface="Trebuchet MS" panose="020B0603020202020204" pitchFamily="34" charset="0"/>
              </a:rPr>
              <a:t>Rishikesh B – 811720104084</a:t>
            </a:r>
          </a:p>
          <a:p>
            <a:r>
              <a:rPr lang="en-US">
                <a:latin typeface="Trebuchet MS" panose="020B0603020202020204" pitchFamily="34" charset="0"/>
              </a:rPr>
              <a:t>Subash Chandra Bose P - 811720104101</a:t>
            </a:r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ABB00-1735-50A2-9614-A1BF1A7C0055}"/>
              </a:ext>
            </a:extLst>
          </p:cNvPr>
          <p:cNvSpPr txBox="1"/>
          <p:nvPr/>
        </p:nvSpPr>
        <p:spPr>
          <a:xfrm flipH="1">
            <a:off x="9404872" y="5805269"/>
            <a:ext cx="278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Guided By:</a:t>
            </a:r>
          </a:p>
          <a:p>
            <a:pPr algn="ctr"/>
            <a:r>
              <a:rPr lang="en-US" dirty="0">
                <a:latin typeface="Trebuchet MS" panose="020B0603020202020204" pitchFamily="34" charset="0"/>
              </a:rPr>
              <a:t>Mr. </a:t>
            </a:r>
            <a:r>
              <a:rPr lang="en-US" dirty="0" err="1">
                <a:latin typeface="Trebuchet MS" panose="020B0603020202020204" pitchFamily="34" charset="0"/>
              </a:rPr>
              <a:t>R.Rajavarman</a:t>
            </a:r>
            <a:endParaRPr lang="en-IN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92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819-503B-1EDB-77A9-D8190A01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rebuchet MS" panose="020B0603020202020204" pitchFamily="34" charset="0"/>
              </a:rPr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DAAD-AB9F-A069-2275-F8A8CA7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The UI Design consists of five pages – Home, Upload, Verify, Delete, Admin.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Home is </a:t>
            </a: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the index page of system which the user visits first.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Upload is the page to upload the document.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Verify is the page to verify the authenticity of the document.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Delete page is to delete the document.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Admin page is to control the overall system.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endParaRPr lang="en-IN" dirty="0">
              <a:effectLst/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67D022-FE48-F20D-EC83-D8881BB0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F6-74EC-44B9-BBC4-874E28ACCDB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ED6C-B11D-F096-D960-1DF10FC8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8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18078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819-503B-1EDB-77A9-D8190A01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A</a:t>
            </a:r>
            <a:r>
              <a:rPr lang="en-IN" b="1" dirty="0" err="1">
                <a:latin typeface="Trebuchet MS" panose="020B0603020202020204" pitchFamily="34" charset="0"/>
              </a:rPr>
              <a:t>dmin</a:t>
            </a:r>
            <a:r>
              <a:rPr lang="en-IN" b="1" dirty="0">
                <a:latin typeface="Trebuchet MS" panose="020B0603020202020204" pitchFamily="34" charset="0"/>
              </a:rPr>
              <a:t>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DAAD-AB9F-A069-2275-F8A8CA7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The person who </a:t>
            </a: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integrate the system with the blockchain has the Super Admin access.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Super Admin can add sub admins through their public key and the exporter name.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Admin has the rights to add, edit and delete the exporter(sub-admin).</a:t>
            </a:r>
            <a:endParaRPr lang="en-IN" dirty="0">
              <a:effectLst/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IN" dirty="0">
                <a:latin typeface="Trebuchet MS" panose="020B0603020202020204" pitchFamily="34" charset="0"/>
                <a:ea typeface="Calibri" panose="020F0502020204030204" pitchFamily="34" charset="0"/>
              </a:rPr>
              <a:t>With the public key, the sub-admin can upload the documents.</a:t>
            </a:r>
            <a:endParaRPr lang="en-IN" dirty="0">
              <a:effectLst/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67D022-FE48-F20D-EC83-D8881BB0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F6-74EC-44B9-BBC4-874E28ACCDB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ED6C-B11D-F096-D960-1DF10FC8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9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97331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819-503B-1EDB-77A9-D8190A01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Upload Page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DAAD-AB9F-A069-2275-F8A8CA76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42161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The upload page is dedicated to the process of exporting documents by the officials. 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The process of exporting documents is done by selecting the document as a file through the “Choose File” entry, after which the document will be hashed directly.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Once you click on the “Upload Document" button, it will wait for confirmation or rejection of the transaction.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If the transaction is confirmed by pressing the "Confirm" button, the process of exporting the document will be completed successfully.</a:t>
            </a:r>
            <a:endParaRPr lang="en-IN" dirty="0">
              <a:latin typeface="Trebuchet MS" panose="020B0603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67D022-FE48-F20D-EC83-D8881BB0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F6-74EC-44B9-BBC4-874E28ACCDB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ED6C-B11D-F096-D960-1DF10FC8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10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2878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819-503B-1EDB-77A9-D8190A01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Verification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DAAD-AB9F-A069-2275-F8A8CA76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6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Organizations need to validate the applicant’s document, so they will visit the official website of the document provider for the purpose of verification. 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Once the document file is uploaded (or through a QR code), the document will be hashed.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When the “verify” button is clicked, the system checks the document hash with the previously archived document hashes in the blockchain. 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If it matches, the document is valid otherwise the document is invalid.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67D022-FE48-F20D-EC83-D8881BB0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F6-74EC-44B9-BBC4-874E28ACCDB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ED6C-B11D-F096-D960-1DF10FC8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11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55623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819-503B-1EDB-77A9-D8190A01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Deletion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DAAD-AB9F-A069-2275-F8A8CA7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The exporters have the authority to remove a previously exported document.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Through the “Choose File” entry, the document file is uploaded. Once the document file is uploaded, the document will be hashed.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When the “Delete Document" button is clicked, it will wait for confirmation or rejection of the transaction.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r>
              <a:rPr lang="en-GB" dirty="0"/>
              <a:t>If the transaction is confirmed by pressing the "Confirm" button, the process of deleting the document will be completed successfully.</a:t>
            </a:r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endParaRPr lang="en-GB" dirty="0"/>
          </a:p>
          <a:p>
            <a:pPr marL="342900" lvl="0" indent="-342900">
              <a:lnSpc>
                <a:spcPct val="100000"/>
              </a:lnSpc>
              <a:buFont typeface="Wingdings" panose="05000000000000000000" pitchFamily="2" charset="2"/>
              <a:buChar char=""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67D022-FE48-F20D-EC83-D8881BB0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A68F6-74EC-44B9-BBC4-874E28ACCDB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ED6C-B11D-F096-D960-1DF10FC8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12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95163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BCC18-315D-2568-0E80-E76F8634DBCD}"/>
              </a:ext>
            </a:extLst>
          </p:cNvPr>
          <p:cNvSpPr txBox="1"/>
          <p:nvPr/>
        </p:nvSpPr>
        <p:spPr>
          <a:xfrm>
            <a:off x="726141" y="3075057"/>
            <a:ext cx="10416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rebuchet MS" panose="020B0603020202020204" pitchFamily="34" charset="0"/>
              </a:rPr>
              <a:t>IMPLEMENTATION</a:t>
            </a:r>
            <a:endParaRPr lang="en-IN" sz="4400" b="1" dirty="0">
              <a:latin typeface="Trebuchet MS" panose="020B0603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11BF1-BA11-EB4E-7C1A-48BCC973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FD39-83D4-46E2-A5A9-A381B50EF5AF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1E1F-CBB8-535F-518E-DBE7DFA4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13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75912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BF0D6-82E6-406D-15EB-DF8B40225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98B1-8838-4994-80FD-05DE986F5754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81B98-CC46-BB08-A265-CFEDD1F6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14</a:t>
            </a:r>
            <a:endParaRPr lang="en-IN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94908-06C5-1E9B-B316-CD08353BAF75}"/>
              </a:ext>
            </a:extLst>
          </p:cNvPr>
          <p:cNvSpPr txBox="1"/>
          <p:nvPr/>
        </p:nvSpPr>
        <p:spPr>
          <a:xfrm>
            <a:off x="662474" y="23093"/>
            <a:ext cx="67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rebuchet MS" panose="020B0603020202020204" pitchFamily="34" charset="0"/>
              </a:rPr>
              <a:t>SAMPLE CODING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10459-679C-FFD0-B17B-08AB4D2B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4" y="607868"/>
            <a:ext cx="9991531" cy="56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1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5507-7FEA-AFAE-CD5C-3690A1E9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OUTPUT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7122B-AD30-8864-616F-740BBEC3C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5C7B-EF39-48CF-A62D-4F495E37C055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F0115-DC25-619A-E91C-8BA5CE92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15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07672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99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1: UI Design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16</a:t>
            </a:r>
            <a:endParaRPr lang="en-IN" sz="1400" b="1" dirty="0"/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F63FF72B-FC27-9DD9-BF50-2FC1FB6A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76" y="800683"/>
            <a:ext cx="9607420" cy="54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26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2: Admin Panel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17</a:t>
            </a:r>
            <a:endParaRPr lang="en-IN" sz="1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4BCB14-07DC-E4F7-5001-48B01E85D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8" y="1273625"/>
            <a:ext cx="5756988" cy="431074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22E7B3-6602-DCBD-C39E-EACBC12D0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273626"/>
            <a:ext cx="5756988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C571-F416-6B08-D9A7-AFACD4FB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rebuchet MS" panose="020B0603020202020204" pitchFamily="34" charset="0"/>
              </a:rPr>
              <a:t>CONTENTS</a:t>
            </a:r>
            <a:endParaRPr lang="en-IN" sz="4000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1E2D1-8E29-54FE-078C-EB70C341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Objectives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Problem Statement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rebuchet MS" panose="020B0603020202020204" pitchFamily="34" charset="0"/>
              </a:rPr>
              <a:t> Existing Systems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rebuchet MS" panose="020B0603020202020204" pitchFamily="34" charset="0"/>
              </a:rPr>
              <a:t> Proposed System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System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Architecture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Modules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Implementation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rebuchet MS" panose="020B060302020202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17023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3:Upload Page 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18</a:t>
            </a:r>
            <a:endParaRPr lang="en-IN" sz="1400" b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23DBF7-DE3B-AAEC-B4A1-300253390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1273625"/>
            <a:ext cx="5756988" cy="431074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BB01886-1BE6-CBC7-2D8B-6A867879E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9" y="1273625"/>
            <a:ext cx="585703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6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3:Upload Page 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19</a:t>
            </a:r>
            <a:endParaRPr lang="en-IN" sz="1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381F8F-4E48-9EC9-52B0-DE6F2E76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1" y="873449"/>
            <a:ext cx="9747379" cy="54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1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4: Verification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20</a:t>
            </a:r>
            <a:endParaRPr lang="en-IN" sz="1400" b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436043B-A2DF-0AE1-625A-70487520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1273625"/>
            <a:ext cx="6002694" cy="431074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1F0563-7516-59FE-F0E7-69CDF0D35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46" y="1273625"/>
            <a:ext cx="567301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5: Deletion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21</a:t>
            </a:r>
            <a:endParaRPr lang="en-IN" sz="1400" b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81B3B91-8FFC-BED8-9EF1-302A59E6F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" y="1273625"/>
            <a:ext cx="5984033" cy="431074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D3ECA8F-0C2D-F383-4D95-9BAB9B3B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18" y="1273625"/>
            <a:ext cx="579120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70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7A1A-00BB-A28B-7936-C79B2B7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9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Module 5: Deletion</a:t>
            </a:r>
            <a:endParaRPr lang="en-IN" sz="3200" b="1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47293-233E-6336-4810-40D2824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56A1-1627-4D6E-9025-F19802C0E583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27549-7CF2-64C0-9744-653D9015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22</a:t>
            </a:r>
            <a:endParaRPr lang="en-IN" sz="1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1845DB-A4E2-2775-E0A7-29840B5C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22" y="925933"/>
            <a:ext cx="9654074" cy="54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B60B-F672-D3F4-0F7D-954F01B4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CONCLUSION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F847-28E8-9029-8E3D-CF9D87CB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After making this project we assure that this project will help its users to check the validity of the document efficiently.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It will help them to verify the document in a secure and fast manner. 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In short, this project will help its users to automate the whole document validation process.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8169DF-488B-8199-AF20-C7C8AA7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6E0-907F-4FD9-9B99-548DDB8581BA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1FCED-FB6E-8F77-9FA5-00EE86BD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23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185111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B60B-F672-D3F4-0F7D-954F01B42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REFERENCES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F847-28E8-9029-8E3D-CF9D87CB0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Trebuchet MS" panose="020B0603020202020204" pitchFamily="34" charset="0"/>
              </a:rPr>
              <a:t>"Blockchain-Based Document Verification for Ensuring Data Integrity" by N. Parveen, A. T. Ngo, and H. T. Nguyen (2018)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Trebuchet MS" panose="020B0603020202020204" pitchFamily="34" charset="0"/>
              </a:rPr>
              <a:t>"Secure Document Verification using Blockchain Technology" by R. D. Gawande, V. N. </a:t>
            </a:r>
            <a:r>
              <a:rPr lang="en-US" sz="2400" dirty="0" err="1">
                <a:latin typeface="Trebuchet MS" panose="020B0603020202020204" pitchFamily="34" charset="0"/>
              </a:rPr>
              <a:t>Nemade</a:t>
            </a:r>
            <a:r>
              <a:rPr lang="en-US" sz="2400" dirty="0">
                <a:latin typeface="Trebuchet MS" panose="020B0603020202020204" pitchFamily="34" charset="0"/>
              </a:rPr>
              <a:t>, and S. S. </a:t>
            </a:r>
            <a:r>
              <a:rPr lang="en-US" sz="2400" dirty="0" err="1">
                <a:latin typeface="Trebuchet MS" panose="020B0603020202020204" pitchFamily="34" charset="0"/>
              </a:rPr>
              <a:t>Suryawanshi</a:t>
            </a:r>
            <a:r>
              <a:rPr lang="en-US" sz="2400" dirty="0">
                <a:latin typeface="Trebuchet MS" panose="020B0603020202020204" pitchFamily="34" charset="0"/>
              </a:rPr>
              <a:t> (2019)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Trebuchet MS" panose="020B0603020202020204" pitchFamily="34" charset="0"/>
              </a:rPr>
              <a:t>"Blockchain-Based Authentication and Verification of College Degrees" by K. Bhattacharya and S. </a:t>
            </a:r>
            <a:r>
              <a:rPr lang="en-US" sz="2400" dirty="0" err="1">
                <a:latin typeface="Trebuchet MS" panose="020B0603020202020204" pitchFamily="34" charset="0"/>
              </a:rPr>
              <a:t>Saha</a:t>
            </a:r>
            <a:r>
              <a:rPr lang="en-US" sz="2400" dirty="0">
                <a:latin typeface="Trebuchet MS" panose="020B0603020202020204" pitchFamily="34" charset="0"/>
              </a:rPr>
              <a:t> (2019) </a:t>
            </a:r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8169DF-488B-8199-AF20-C7C8AA7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A6E0-907F-4FD9-9B99-548DDB8581BA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1FCED-FB6E-8F77-9FA5-00EE86BD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24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517054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F69-0EE4-E492-A57B-5AC0BCCB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2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THANK YOU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37346-D367-708D-6054-FFC41879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CA47C-1277-4401-B0FC-9C5598FE3C0C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2838-AA7D-C761-D814-90A0B3AA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25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405886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BFEE-3B74-D26D-0310-2F6E422E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OBJECTIVES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9634-86F1-1557-53EB-70C8C65C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To provide a tamper-proof audit trail.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To reduce the risk of fraud and forgery.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To improve the efficiency and speed of the document verification.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To enhance trust and credibility in digital documents.</a:t>
            </a:r>
            <a:endParaRPr lang="en-US" dirty="0">
              <a:solidFill>
                <a:srgbClr val="40404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  <a:p>
            <a:endParaRPr lang="en-IN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42AEDC-A031-56A6-24D1-E4CC079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023E-E151-4AA7-BCB2-01C837539962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463ED-F23C-F8FC-0EDE-E3D5574E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062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59AD-BAD2-D962-E960-E5B5DF7E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PROBLEM STATEMENT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B85B-7DF0-5BEC-0CEC-188D7E8FE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Traditional document verification systems often suffer from issues related to trust, transparency, and security.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There is a lack of trust and transparency in the authenticity of the document verification process.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rebuchet MS" panose="020B0603020202020204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raditional systems are vulnerable to fraud and data breaches, which can compromise the security of the system and the privacy of the users.</a:t>
            </a:r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E031F7-5094-D28B-249A-792D3C9FF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26C4-330F-468F-BD9E-0D59711E992C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7930A-E8D8-3EAA-BDFC-EF192893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02791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5C9C-5654-6981-0E74-CCEA9E98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EXISTING SYSTEM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C2A1D-9408-1CC6-3039-5B2CAED6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In existing, there is a need for a manual review process wherein a human/company reviews a document’s validity manually.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Here, they check by examining the physical characteristics, Compare the document to external tools and using specialized tools.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Manual document verification is subject to human error, human biases and not standardized.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kern="12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It is less secure, less efficient and there is a chance of false negative.</a:t>
            </a:r>
            <a:endParaRPr lang="en-IN" dirty="0">
              <a:effectLst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6454BB-5168-D7C0-45F3-AF4618F4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6CBED-6600-4340-9634-3ED985F77D59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447F5-D8E9-B796-6697-2C02FADC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3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91333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186E-3111-1AA0-B783-5AFA13D5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PROPOSED SYSTEM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4A580-5917-1EAF-930F-4421F338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The proposed system allows automated document verification where a verified institution/company can export a document into system.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The system stores it in the IPFS database, generates a hash value and stores the hash value in the blockchain.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For checking, a user can upload the document into the system and system checks whether the hash value of the document is same as the hash value already stored in the blockchain.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rebuchet MS" panose="020B0603020202020204" pitchFamily="34" charset="0"/>
              </a:rPr>
              <a:t>If the hash value is same, then the document is valid.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5E494B-1736-51AC-7C6E-A858492E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3C27-68A4-4A22-9A0A-A0B6A73BFCF0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34A20-EC8A-8C5B-5BAA-9A9E3D07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4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78875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0D20-A60A-2A46-6A6E-1C3C2183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rebuchet MS" panose="020B0603020202020204" pitchFamily="34" charset="0"/>
              </a:rPr>
              <a:t>SYSTEM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8706C-F021-7885-ECBD-B7CC1DE37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Trebuchet MS" panose="020B0603020202020204" pitchFamily="34" charset="0"/>
              </a:rPr>
              <a:t>HARDWARE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A9ED6-6D49-9D56-027B-7A7C2A648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1861"/>
            <a:ext cx="5157787" cy="342780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rebuchet MS" panose="020B0603020202020204" pitchFamily="34" charset="0"/>
              </a:rPr>
              <a:t>Processor – Intel i3 or Higher.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RAM – 4GB or Higher.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Storage – 150GB or Higher.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8FBC0-D56D-966B-20C7-82B6E78DC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latin typeface="Trebuchet MS" panose="020B0603020202020204" pitchFamily="34" charset="0"/>
              </a:rPr>
              <a:t>SOFTWARE REQUIREMENTS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56B28-F06A-0ECF-7651-0540CC638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1859"/>
            <a:ext cx="5183188" cy="342780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rebuchet MS" panose="020B0603020202020204" pitchFamily="34" charset="0"/>
              </a:rPr>
              <a:t>Operating System – Windows 7 or Higher.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Languages Used – HTML, CSS, Solidity.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Blockchain – Ethereum.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Tool – </a:t>
            </a:r>
            <a:r>
              <a:rPr lang="en-IN" sz="2400" dirty="0" err="1">
                <a:latin typeface="Trebuchet MS" panose="020B0603020202020204" pitchFamily="34" charset="0"/>
              </a:rPr>
              <a:t>Metamask</a:t>
            </a:r>
            <a:r>
              <a:rPr lang="en-IN" sz="2400" dirty="0">
                <a:latin typeface="Trebuchet MS" panose="020B0603020202020204" pitchFamily="34" charset="0"/>
              </a:rPr>
              <a:t>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JavaScript Library – Web3.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Database – IPFS.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AD3C5A-2895-6253-E785-A88BF0431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E2BBF-B224-4074-92D8-362DA0D5B860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B52534-599B-96A9-D4B5-AC492F54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z="1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859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9031-0A48-C39A-B3D0-3B2247EF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1303"/>
            <a:ext cx="10515600" cy="1325563"/>
          </a:xfrm>
        </p:spPr>
        <p:txBody>
          <a:bodyPr/>
          <a:lstStyle/>
          <a:p>
            <a:r>
              <a:rPr lang="en-US" b="1">
                <a:latin typeface="Trebuchet MS" panose="020B0603020202020204" pitchFamily="34" charset="0"/>
              </a:rPr>
              <a:t>ARCHITECTURE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023B5C-48E7-D6F5-3951-9CA705B5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8EEB9-7971-49FA-ADCE-1FAFE9DA6615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D790E-9D29-0A05-7F34-68E71A87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07433" cy="365125"/>
          </a:xfrm>
        </p:spPr>
        <p:txBody>
          <a:bodyPr/>
          <a:lstStyle/>
          <a:p>
            <a:r>
              <a:rPr lang="en-US" sz="1400" b="1"/>
              <a:t>6</a:t>
            </a:r>
            <a:endParaRPr lang="en-IN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21FB8-DCC2-6966-ACDA-52FB960D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56" y="930364"/>
            <a:ext cx="5774688" cy="58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3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44B3-27A3-ED10-6ACE-6D96B15F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rebuchet MS" panose="020B0603020202020204" pitchFamily="34" charset="0"/>
              </a:rPr>
              <a:t>MODULES</a:t>
            </a:r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02D9-C0BB-6B2E-B8B3-BDF3B0BA1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rebuchet MS" panose="020B0603020202020204" pitchFamily="34" charset="0"/>
              </a:rPr>
              <a:t>UI design.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rebuchet MS" panose="020B0603020202020204" pitchFamily="34" charset="0"/>
              </a:rPr>
              <a:t>Admin Panel</a:t>
            </a:r>
            <a:r>
              <a:rPr lang="en-IN" dirty="0">
                <a:latin typeface="Trebuchet MS" panose="020B0603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rebuchet MS" panose="020B0603020202020204" pitchFamily="34" charset="0"/>
              </a:rPr>
              <a:t>Upload Page.</a:t>
            </a:r>
            <a:endParaRPr lang="en-US" dirty="0">
              <a:latin typeface="Trebuchet MS" panose="020B0603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rebuchet MS" panose="020B0603020202020204" pitchFamily="34" charset="0"/>
              </a:rPr>
              <a:t>Verification.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rebuchet MS" panose="020B0603020202020204" pitchFamily="34" charset="0"/>
              </a:rPr>
              <a:t>Deletion.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FF508-728F-2AE3-2815-E5DCB337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DE00-D0D8-4000-96CA-6F5AE731DD62}" type="datetime1">
              <a:rPr lang="en-IN" sz="1400" b="1" smtClean="0"/>
              <a:t>06-06-2023</a:t>
            </a:fld>
            <a:endParaRPr lang="en-IN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4A99A-5A11-520C-E96F-47090614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7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62113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1016</Words>
  <Application>Microsoft Office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Söhne</vt:lpstr>
      <vt:lpstr>Trebuchet MS</vt:lpstr>
      <vt:lpstr>Wingdings</vt:lpstr>
      <vt:lpstr>Office Theme</vt:lpstr>
      <vt:lpstr>DOCUMENT VERIFICATION SYSTEM USING BLOCKCHAIN </vt:lpstr>
      <vt:lpstr>CONTENTS</vt:lpstr>
      <vt:lpstr>OBJECTIVES</vt:lpstr>
      <vt:lpstr>PROBLEM STATEMENT</vt:lpstr>
      <vt:lpstr>EXISTING SYSTEM</vt:lpstr>
      <vt:lpstr>PROPOSED SYSTEM</vt:lpstr>
      <vt:lpstr>SYSTEM REQUIREMENTS</vt:lpstr>
      <vt:lpstr>ARCHITECTURE</vt:lpstr>
      <vt:lpstr>MODULES</vt:lpstr>
      <vt:lpstr>UI Design</vt:lpstr>
      <vt:lpstr>Admin Panel</vt:lpstr>
      <vt:lpstr>Upload Page</vt:lpstr>
      <vt:lpstr>Verification</vt:lpstr>
      <vt:lpstr>Deletion</vt:lpstr>
      <vt:lpstr>PowerPoint Presentation</vt:lpstr>
      <vt:lpstr>PowerPoint Presentation</vt:lpstr>
      <vt:lpstr>OUTPUT</vt:lpstr>
      <vt:lpstr>Module 1: UI Design</vt:lpstr>
      <vt:lpstr>Module 2: Admin Panel</vt:lpstr>
      <vt:lpstr>Module 3:Upload Page </vt:lpstr>
      <vt:lpstr>Module 3:Upload Page </vt:lpstr>
      <vt:lpstr>Module 4: Verification</vt:lpstr>
      <vt:lpstr>Module 5: Deletion</vt:lpstr>
      <vt:lpstr>Module 5: Deletion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EXPENSE MANAGEMENT </dc:title>
  <dc:creator>Mohamed Aslam A</dc:creator>
  <cp:lastModifiedBy>RISHIKESH B</cp:lastModifiedBy>
  <cp:revision>41</cp:revision>
  <dcterms:created xsi:type="dcterms:W3CDTF">2022-11-09T16:23:26Z</dcterms:created>
  <dcterms:modified xsi:type="dcterms:W3CDTF">2023-06-06T06:39:36Z</dcterms:modified>
</cp:coreProperties>
</file>